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23"/>
  </p:handoutMasterIdLst>
  <p:sldIdLst>
    <p:sldId id="562" r:id="rId4"/>
    <p:sldId id="563" r:id="rId6"/>
    <p:sldId id="592" r:id="rId7"/>
    <p:sldId id="608" r:id="rId8"/>
    <p:sldId id="609" r:id="rId9"/>
    <p:sldId id="617" r:id="rId10"/>
    <p:sldId id="618" r:id="rId11"/>
    <p:sldId id="619" r:id="rId12"/>
    <p:sldId id="621" r:id="rId13"/>
    <p:sldId id="622" r:id="rId14"/>
    <p:sldId id="623" r:id="rId15"/>
    <p:sldId id="624" r:id="rId16"/>
    <p:sldId id="620" r:id="rId17"/>
    <p:sldId id="611" r:id="rId18"/>
    <p:sldId id="612" r:id="rId19"/>
    <p:sldId id="613" r:id="rId20"/>
    <p:sldId id="615" r:id="rId21"/>
    <p:sldId id="614" r:id="rId2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202020"/>
    <a:srgbClr val="B2B2B2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00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1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tiff"/><Relationship Id="rId8" Type="http://schemas.openxmlformats.org/officeDocument/2006/relationships/tags" Target="../tags/tag69.xml"/><Relationship Id="rId7" Type="http://schemas.openxmlformats.org/officeDocument/2006/relationships/image" Target="../media/image11.tiff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4" Type="http://schemas.openxmlformats.org/officeDocument/2006/relationships/slideLayout" Target="../slideLayouts/slideLayout17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tags" Target="../tags/tag6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4" Type="http://schemas.openxmlformats.org/officeDocument/2006/relationships/slideLayout" Target="../slideLayouts/slideLayout17.xml"/><Relationship Id="rId13" Type="http://schemas.openxmlformats.org/officeDocument/2006/relationships/image" Target="../media/image14.tiff"/><Relationship Id="rId12" Type="http://schemas.openxmlformats.org/officeDocument/2006/relationships/tags" Target="../tags/tag84.xml"/><Relationship Id="rId11" Type="http://schemas.openxmlformats.org/officeDocument/2006/relationships/image" Target="../media/image13.tiff"/><Relationship Id="rId10" Type="http://schemas.openxmlformats.org/officeDocument/2006/relationships/tags" Target="../tags/tag83.xml"/><Relationship Id="rId1" Type="http://schemas.openxmlformats.org/officeDocument/2006/relationships/tags" Target="../tags/tag7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tiff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8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tiff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image" Target="../media/image16.tiff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9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image" Target="../media/image19.tiff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image" Target="../media/image18.png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image" Target="../media/image21.tiff"/><Relationship Id="rId7" Type="http://schemas.openxmlformats.org/officeDocument/2006/relationships/tags" Target="../tags/tag111.xml"/><Relationship Id="rId6" Type="http://schemas.openxmlformats.org/officeDocument/2006/relationships/image" Target="../media/image20.tiff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10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tiff"/><Relationship Id="rId8" Type="http://schemas.openxmlformats.org/officeDocument/2006/relationships/tags" Target="../tags/tag119.xml"/><Relationship Id="rId7" Type="http://schemas.openxmlformats.org/officeDocument/2006/relationships/image" Target="../media/image22.tiff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11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tiff"/><Relationship Id="rId8" Type="http://schemas.openxmlformats.org/officeDocument/2006/relationships/tags" Target="../tags/tag126.xml"/><Relationship Id="rId7" Type="http://schemas.openxmlformats.org/officeDocument/2006/relationships/image" Target="../media/image24.tiff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12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tiff"/><Relationship Id="rId8" Type="http://schemas.openxmlformats.org/officeDocument/2006/relationships/tags" Target="../tags/tag133.xml"/><Relationship Id="rId7" Type="http://schemas.openxmlformats.org/officeDocument/2006/relationships/image" Target="../media/image26.tiff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1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7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7" Type="http://schemas.openxmlformats.org/officeDocument/2006/relationships/image" Target="../media/image1.png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7" Type="http://schemas.openxmlformats.org/officeDocument/2006/relationships/image" Target="../media/image2.png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7.xml"/><Relationship Id="rId7" Type="http://schemas.openxmlformats.org/officeDocument/2006/relationships/image" Target="../media/image3.png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3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tiff"/><Relationship Id="rId8" Type="http://schemas.openxmlformats.org/officeDocument/2006/relationships/tags" Target="../tags/tag44.xml"/><Relationship Id="rId7" Type="http://schemas.openxmlformats.org/officeDocument/2006/relationships/image" Target="../media/image5.tiff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3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tiff"/><Relationship Id="rId8" Type="http://schemas.openxmlformats.org/officeDocument/2006/relationships/tags" Target="../tags/tag51.xml"/><Relationship Id="rId7" Type="http://schemas.openxmlformats.org/officeDocument/2006/relationships/image" Target="../media/image7.tiff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4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image" Target="../media/image9.tiff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4" Type="http://schemas.openxmlformats.org/officeDocument/2006/relationships/slideLayout" Target="../slideLayouts/slideLayout17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image" Target="../media/image10.tiff"/><Relationship Id="rId10" Type="http://schemas.openxmlformats.org/officeDocument/2006/relationships/tags" Target="../tags/tag60.xml"/><Relationship Id="rId1" Type="http://schemas.openxmlformats.org/officeDocument/2006/relationships/tags" Target="../tags/tag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861310" y="1558925"/>
            <a:ext cx="487870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Dawn Blossoms Plucked at Dusk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861310" y="2507615"/>
            <a:ext cx="82003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olidFill>
                  <a:schemeClr val="dk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rial Regular" panose="020B0604020202090204" charset="0"/>
                <a:cs typeface="Arial Regular" panose="020B0604020202090204" charset="0"/>
              </a:rPr>
              <a:t>Block3 - image density estimation</a:t>
            </a:r>
            <a:endParaRPr lang="en-US" altLang="zh-CN" sz="3200">
              <a:solidFill>
                <a:schemeClr val="dk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861310" y="3897630"/>
            <a:ext cx="178816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Junru Jin 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2023.5.24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-5080" y="-7620"/>
            <a:ext cx="2643505" cy="6864985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" name="直接连接符 5"/>
          <p:cNvCxnSpPr>
            <a:stCxn id="5" idx="3"/>
          </p:cNvCxnSpPr>
          <p:nvPr>
            <p:custDataLst>
              <p:tags r:id="rId5"/>
            </p:custDataLst>
          </p:nvPr>
        </p:nvCxnSpPr>
        <p:spPr>
          <a:xfrm>
            <a:off x="2638425" y="3425190"/>
            <a:ext cx="7759065" cy="0"/>
          </a:xfrm>
          <a:prstGeom prst="line">
            <a:avLst/>
          </a:prstGeom>
          <a:ln w="28575" cap="flat" cmpd="sng">
            <a:solidFill>
              <a:schemeClr val="accent1"/>
            </a:solidFill>
            <a:prstDash val="solid"/>
            <a:miter lim="800000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  <a:sym typeface="+mn-ea"/>
              </a:rPr>
              <a:t>Meaning of latent space dimensions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428625" y="1177290"/>
            <a:ext cx="111817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Then I use 8 dim as latent space dim</a:t>
            </a:r>
            <a:endParaRPr lang="en-US" altLang="zh-CN">
              <a:solidFill>
                <a:schemeClr val="dk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62050" y="1782445"/>
            <a:ext cx="4413651" cy="439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946900" y="1800445"/>
            <a:ext cx="4413961" cy="439200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2896118" y="6263640"/>
            <a:ext cx="945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Dim 1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1"/>
            </p:custDataLst>
          </p:nvPr>
        </p:nvSpPr>
        <p:spPr>
          <a:xfrm>
            <a:off x="8663033" y="6263640"/>
            <a:ext cx="945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Dim 8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12"/>
            </p:custDataLst>
          </p:nvPr>
        </p:nvSpPr>
        <p:spPr>
          <a:xfrm rot="16200000">
            <a:off x="6077585" y="3794295"/>
            <a:ext cx="945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Dim 7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13"/>
            </p:custDataLst>
          </p:nvPr>
        </p:nvSpPr>
        <p:spPr>
          <a:xfrm rot="16200000">
            <a:off x="273050" y="3794295"/>
            <a:ext cx="945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Dim 2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  <a:sym typeface="+mn-ea"/>
              </a:rPr>
              <a:t>Meaning of latent space dimensions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428625" y="1177290"/>
            <a:ext cx="111817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Then I use 8 dim as latent space dim</a:t>
            </a:r>
            <a:endParaRPr lang="en-US" altLang="zh-CN">
              <a:solidFill>
                <a:schemeClr val="dk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2896118" y="6263640"/>
            <a:ext cx="945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Dim 1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8663033" y="6263640"/>
            <a:ext cx="945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Dim 8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 rot="16200000">
            <a:off x="6077585" y="3794295"/>
            <a:ext cx="945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Dim 7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 rot="16200000">
            <a:off x="273050" y="3794295"/>
            <a:ext cx="945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Dim 2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62050" y="1790700"/>
            <a:ext cx="4413960" cy="4392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929120" y="1790700"/>
            <a:ext cx="4413960" cy="439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  <a:sym typeface="+mn-ea"/>
              </a:rPr>
              <a:t>Meaning of latent space dimensions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6327775" y="2899410"/>
            <a:ext cx="4523105" cy="1850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en-US" altLang="zh-CN">
              <a:solidFill>
                <a:schemeClr val="dk1"/>
              </a:solidFill>
            </a:endParaRPr>
          </a:p>
          <a:p>
            <a:r>
              <a:rPr lang="en-US" altLang="zh-CN" sz="2000" b="1">
                <a:solidFill>
                  <a:schemeClr val="accent5">
                    <a:lumMod val="50000"/>
                  </a:schemeClr>
                </a:solidFill>
              </a:rPr>
              <a:t>With improved dimensionality, the influence exerted by a single dimension will be reduced.</a:t>
            </a:r>
            <a:endParaRPr lang="en-US" altLang="zh-CN" sz="20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2896118" y="6263640"/>
            <a:ext cx="945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Dim 1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 rot="16200000">
            <a:off x="273050" y="3794295"/>
            <a:ext cx="945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Dim 2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08075" y="1708785"/>
            <a:ext cx="4413960" cy="4392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53310" y="1177925"/>
            <a:ext cx="20326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  <a:sym typeface="+mn-ea"/>
              </a:rPr>
              <a:t>64 dim </a:t>
            </a:r>
            <a:r>
              <a:rPr lang="en-US" altLang="zh-CN">
                <a:solidFill>
                  <a:schemeClr val="dk1"/>
                </a:solidFill>
                <a:sym typeface="+mn-ea"/>
              </a:rPr>
              <a:t>model</a:t>
            </a:r>
            <a:endParaRPr lang="en-US" altLang="zh-CN">
              <a:solidFill>
                <a:schemeClr val="dk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  <a:sym typeface="+mn-ea"/>
              </a:rPr>
              <a:t>Meaning of latent space dimensions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76225" y="1545590"/>
            <a:ext cx="6239790" cy="46800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428625" y="1177290"/>
            <a:ext cx="111817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I also use PCA and t-SNE to visualize lantent space</a:t>
            </a:r>
            <a:endParaRPr lang="en-US" altLang="zh-CN">
              <a:solidFill>
                <a:schemeClr val="dk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1545590"/>
            <a:ext cx="6239794" cy="468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  <a:sym typeface="+mn-ea"/>
              </a:rPr>
              <a:t>Training curves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pic>
        <p:nvPicPr>
          <p:cNvPr id="6" name="图片 5" descr="CGAN_training_curv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19605"/>
            <a:ext cx="6019800" cy="401320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428625" y="1177290"/>
            <a:ext cx="111817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I choose CVAE as model</a:t>
            </a:r>
            <a:endParaRPr lang="en-US" altLang="zh-CN">
              <a:solidFill>
                <a:schemeClr val="dk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27822" r="-3921"/>
          <a:stretch>
            <a:fillRect/>
          </a:stretch>
        </p:blipFill>
        <p:spPr>
          <a:xfrm>
            <a:off x="5843905" y="1871345"/>
            <a:ext cx="5973445" cy="41490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  <a:sym typeface="+mn-ea"/>
              </a:rPr>
              <a:t>Training curves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8625" y="1637665"/>
            <a:ext cx="5039999" cy="504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71795" y="1637665"/>
            <a:ext cx="6720000" cy="504000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428625" y="1177290"/>
            <a:ext cx="11181715" cy="46037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  <a:lumMod val="65000"/>
                </a:schemeClr>
              </a:contourClr>
            </a:sp3d>
          </a:bodyPr>
          <a:p>
            <a:r>
              <a:rPr lang="en-US" altLang="zh-CN" sz="2400" b="1">
                <a:ln/>
                <a:solidFill>
                  <a:schemeClr val="accent3"/>
                </a:solidFill>
                <a:effectLst/>
                <a:cs typeface="+mn-lt"/>
              </a:rPr>
              <a:t>EPOCH 1</a:t>
            </a:r>
            <a:r>
              <a:rPr lang="en-US" altLang="zh-CN">
                <a:ln/>
                <a:solidFill>
                  <a:schemeClr val="accent3"/>
                </a:solidFill>
              </a:rPr>
              <a:t> </a:t>
            </a:r>
            <a:endParaRPr lang="en-US" altLang="zh-CN">
              <a:ln/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  <a:sym typeface="+mn-ea"/>
              </a:rPr>
              <a:t>Training curves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428625" y="1177290"/>
            <a:ext cx="11181715" cy="46037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  <a:lumMod val="65000"/>
                </a:schemeClr>
              </a:contourClr>
            </a:sp3d>
          </a:bodyPr>
          <a:p>
            <a:r>
              <a:rPr lang="en-US" altLang="zh-CN" sz="2400" b="1">
                <a:solidFill>
                  <a:schemeClr val="accent3"/>
                </a:solidFill>
                <a:effectLst/>
                <a:cs typeface="+mn-lt"/>
              </a:rPr>
              <a:t>EPOCH 2</a:t>
            </a:r>
            <a:r>
              <a:rPr lang="en-US" altLang="zh-CN">
                <a:solidFill>
                  <a:schemeClr val="accent3"/>
                </a:solidFill>
              </a:rPr>
              <a:t> </a:t>
            </a:r>
            <a:endParaRPr lang="en-US" altLang="zh-CN">
              <a:solidFill>
                <a:schemeClr val="accent3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8625" y="1637665"/>
            <a:ext cx="5040000" cy="50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468620" y="1637665"/>
            <a:ext cx="6720000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  <a:sym typeface="+mn-ea"/>
              </a:rPr>
              <a:t>Training curves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428625" y="1177290"/>
            <a:ext cx="11181715" cy="46037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  <a:lumMod val="65000"/>
                </a:schemeClr>
              </a:contourClr>
            </a:sp3d>
          </a:bodyPr>
          <a:p>
            <a:r>
              <a:rPr lang="en-US" altLang="zh-CN" sz="2400" b="1">
                <a:solidFill>
                  <a:schemeClr val="accent3"/>
                </a:solidFill>
                <a:effectLst/>
                <a:cs typeface="+mn-lt"/>
              </a:rPr>
              <a:t>EPOCH 5</a:t>
            </a:r>
            <a:r>
              <a:rPr lang="en-US" altLang="zh-CN">
                <a:solidFill>
                  <a:schemeClr val="accent3"/>
                </a:solidFill>
              </a:rPr>
              <a:t> </a:t>
            </a:r>
            <a:endParaRPr lang="en-US" altLang="zh-CN">
              <a:solidFill>
                <a:schemeClr val="accent3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8625" y="1644333"/>
            <a:ext cx="5040000" cy="50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471795" y="1637348"/>
            <a:ext cx="6720000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  <a:sym typeface="+mn-ea"/>
              </a:rPr>
              <a:t>Training curves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428625" y="1177290"/>
            <a:ext cx="11181715" cy="46037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  <a:lumMod val="65000"/>
                </a:schemeClr>
              </a:contourClr>
            </a:sp3d>
          </a:bodyPr>
          <a:p>
            <a:r>
              <a:rPr lang="en-US" altLang="zh-CN" sz="2400" b="1">
                <a:solidFill>
                  <a:schemeClr val="accent3"/>
                </a:solidFill>
                <a:effectLst/>
                <a:cs typeface="+mn-lt"/>
              </a:rPr>
              <a:t>EPOCH 15</a:t>
            </a:r>
            <a:r>
              <a:rPr lang="en-US" altLang="zh-CN">
                <a:solidFill>
                  <a:schemeClr val="accent3"/>
                </a:solidFill>
              </a:rPr>
              <a:t> </a:t>
            </a:r>
            <a:endParaRPr lang="en-US" altLang="zh-CN">
              <a:solidFill>
                <a:schemeClr val="accent3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1795" y="1637348"/>
            <a:ext cx="6720000" cy="50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28625" y="1637348"/>
            <a:ext cx="5040000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Outline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561975" y="1767205"/>
            <a:ext cx="11255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dk1"/>
                </a:solidFill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2. Explore meaning of latent space dimensions for at least three different MNIST digits</a:t>
            </a:r>
            <a:endParaRPr lang="en-US" altLang="zh-CN" sz="2000" dirty="0">
              <a:solidFill>
                <a:schemeClr val="dk1"/>
              </a:solidFill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561975" y="2359660"/>
            <a:ext cx="113366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dk1"/>
                </a:solidFill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3. Create a plot of the training curves </a:t>
            </a:r>
            <a:endParaRPr lang="en-US" altLang="zh-CN" sz="2000" dirty="0">
              <a:solidFill>
                <a:schemeClr val="dk1"/>
              </a:solidFill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561975" y="1174750"/>
            <a:ext cx="113366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dk1"/>
                </a:solidFill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1. HPO</a:t>
            </a:r>
            <a:endParaRPr lang="en-US" altLang="zh-CN" sz="2000" dirty="0">
              <a:solidFill>
                <a:schemeClr val="dk1"/>
              </a:solidFill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HPO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428625" y="1177290"/>
            <a:ext cx="111817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Because you should know which parameter is the best, I choose the FID as evaluation for generate imgs</a:t>
            </a:r>
            <a:endParaRPr lang="en-US" altLang="zh-CN">
              <a:solidFill>
                <a:schemeClr val="dk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8625" y="2094230"/>
            <a:ext cx="1135507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n/>
                <a:solidFill>
                  <a:schemeClr val="accent1">
                    <a:lumMod val="75000"/>
                  </a:schemeClr>
                </a:solidFill>
                <a:effectLst/>
              </a:rPr>
              <a:t>Fréchet inception distance (FID)</a:t>
            </a:r>
            <a:r>
              <a:rPr lang="en-US" altLang="zh-CN" b="1">
                <a:ln/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endParaRPr lang="en-US" altLang="zh-CN" b="1">
              <a:ln/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endParaRPr lang="en-US" altLang="zh-CN">
              <a:ln/>
              <a:solidFill>
                <a:schemeClr val="tx1"/>
              </a:solidFill>
              <a:effectLst/>
            </a:endParaRPr>
          </a:p>
          <a:p>
            <a:r>
              <a:rPr lang="en-US" altLang="zh-CN">
                <a:ln/>
                <a:solidFill>
                  <a:schemeClr val="tx1"/>
                </a:solidFill>
                <a:effectLst/>
              </a:rPr>
              <a:t>1. to assess the quality of images created by a generative model, like a generative adversarial network (GAN).</a:t>
            </a:r>
            <a:endParaRPr lang="en-US" altLang="zh-CN">
              <a:ln/>
              <a:solidFill>
                <a:schemeClr val="tx1"/>
              </a:solidFill>
              <a:effectLst/>
            </a:endParaRPr>
          </a:p>
          <a:p>
            <a:endParaRPr lang="en-US" altLang="zh-CN">
              <a:ln/>
              <a:solidFill>
                <a:schemeClr val="tx1"/>
              </a:solidFill>
              <a:effectLst/>
            </a:endParaRPr>
          </a:p>
          <a:p>
            <a:r>
              <a:rPr lang="en-US" altLang="zh-CN">
                <a:ln/>
                <a:solidFill>
                  <a:schemeClr val="tx1"/>
                </a:solidFill>
                <a:effectLst/>
              </a:rPr>
              <a:t>2. Unlike the earlier inception score (IS), which evaluates only the distribution of generated images, the FID compares the distribution of generated images with the distribution of a set of real images ("ground truth").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428625" y="4284345"/>
            <a:ext cx="111817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Here, we use Inception v3 model as default to get embedding from </a:t>
            </a:r>
            <a:r>
              <a:rPr lang="en-US" altLang="zh-CN">
                <a:effectLst/>
                <a:sym typeface="+mn-ea"/>
              </a:rPr>
              <a:t>generated images and real </a:t>
            </a:r>
            <a:r>
              <a:rPr lang="en-US" altLang="zh-CN">
                <a:effectLst/>
                <a:sym typeface="+mn-ea"/>
              </a:rPr>
              <a:t>images</a:t>
            </a:r>
            <a:endParaRPr lang="en-US" altLang="zh-CN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HPO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428625" y="1177290"/>
            <a:ext cx="111817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There are many tools to do HPO, here we choose optuna as it easily shown in VScode</a:t>
            </a:r>
            <a:endParaRPr lang="en-US" altLang="zh-CN">
              <a:solidFill>
                <a:schemeClr val="dk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1975" y="1919605"/>
            <a:ext cx="6237605" cy="43973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HPO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428625" y="1177290"/>
            <a:ext cx="111817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I choose learning rate and lantent space to do HPO </a:t>
            </a:r>
            <a:endParaRPr lang="en-US" altLang="zh-CN">
              <a:solidFill>
                <a:schemeClr val="dk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82650" y="1795780"/>
            <a:ext cx="9537700" cy="45256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HPO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428625" y="1177290"/>
            <a:ext cx="111817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Learning rate is very important for the model training </a:t>
            </a:r>
            <a:endParaRPr lang="en-US" altLang="zh-CN">
              <a:solidFill>
                <a:schemeClr val="dk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76225" y="1919605"/>
            <a:ext cx="4904740" cy="43154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37125" y="2202180"/>
            <a:ext cx="6978650" cy="35744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HPO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428625" y="1177290"/>
            <a:ext cx="111817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Different learning rate and latent space will influcence cgan a lot </a:t>
            </a:r>
            <a:endParaRPr lang="en-US" altLang="zh-CN">
              <a:solidFill>
                <a:schemeClr val="dk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8625" y="1652905"/>
            <a:ext cx="5040001" cy="504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20765" y="1652905"/>
            <a:ext cx="5040001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HPO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428625" y="1177290"/>
            <a:ext cx="111817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Different learning rate and latent space will influcence cgan a lot </a:t>
            </a:r>
            <a:endParaRPr lang="en-US" altLang="zh-CN">
              <a:solidFill>
                <a:schemeClr val="dk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8625" y="1647190"/>
            <a:ext cx="5040001" cy="50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96000" y="1647190"/>
            <a:ext cx="5040000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  <a:sym typeface="+mn-ea"/>
              </a:rPr>
              <a:t>Meaning of latent space dimensions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428625" y="1177290"/>
            <a:ext cx="111817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dk1"/>
                </a:solidFill>
              </a:rPr>
              <a:t>First, I use only two dim as latent space, but generate performance is too bad</a:t>
            </a:r>
            <a:endParaRPr lang="en-US" altLang="zh-CN">
              <a:solidFill>
                <a:schemeClr val="dk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86155" y="1765300"/>
            <a:ext cx="4413960" cy="439200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2720378" y="6263640"/>
            <a:ext cx="945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Dim 1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 rot="16200000">
            <a:off x="273050" y="3777150"/>
            <a:ext cx="945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Dim 2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828155" y="1765300"/>
            <a:ext cx="4413960" cy="439200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8562378" y="6263640"/>
            <a:ext cx="945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Dim 1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13"/>
            </p:custDataLst>
          </p:nvPr>
        </p:nvSpPr>
        <p:spPr>
          <a:xfrm rot="16200000">
            <a:off x="6140450" y="3777150"/>
            <a:ext cx="945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Dim 2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0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00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0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11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20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2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19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SHADOW_SCHEMECOLOR_INDEX_BRIGHTNESS" val="0"/>
  <p:tag name="KSO_WM_UNIT_TEXT_SHADOW_SCHEMECOLOR_INDEX" val="1"/>
</p:tagLst>
</file>

<file path=ppt/tags/tag2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2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3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-0.9"/>
  <p:tag name="KSO_WM_UNIT_LINE_FORE_SCHEMECOLOR_INDEX" val="15"/>
  <p:tag name="KSO_WM_UNIT_LINE_FILL_TYPE" val="2"/>
</p:tagLst>
</file>

<file path=ppt/tags/tag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5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5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6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6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74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7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9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WPS">
  <a:themeElements>
    <a:clrScheme name="">
      <a:dk1>
        <a:srgbClr val="000000"/>
      </a:dk1>
      <a:lt1>
        <a:srgbClr val="FFFFFF"/>
      </a:lt1>
      <a:dk2>
        <a:srgbClr val="F9F9F9"/>
      </a:dk2>
      <a:lt2>
        <a:srgbClr val="FFFFFF"/>
      </a:lt2>
      <a:accent1>
        <a:srgbClr val="D6B686"/>
      </a:accent1>
      <a:accent2>
        <a:srgbClr val="E2D2AF"/>
      </a:accent2>
      <a:accent3>
        <a:srgbClr val="C4A293"/>
      </a:accent3>
      <a:accent4>
        <a:srgbClr val="CEC9BA"/>
      </a:accent4>
      <a:accent5>
        <a:srgbClr val="E7CAA2"/>
      </a:accent5>
      <a:accent6>
        <a:srgbClr val="B2836E"/>
      </a:accent6>
      <a:hlink>
        <a:srgbClr val="304FFE"/>
      </a:hlink>
      <a:folHlink>
        <a:srgbClr val="492067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1800</Words>
  <Application>WPS 表格</Application>
  <PresentationFormat>宽屏</PresentationFormat>
  <Paragraphs>117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Arial</vt:lpstr>
      <vt:lpstr>宋体</vt:lpstr>
      <vt:lpstr>Wingdings</vt:lpstr>
      <vt:lpstr>楷体</vt:lpstr>
      <vt:lpstr>汉仪楷体KW</vt:lpstr>
      <vt:lpstr>Arial Regular</vt:lpstr>
      <vt:lpstr>DejaVu Math TeX Gyre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楷体</vt:lpstr>
      <vt:lpstr>WPS</vt:lpstr>
      <vt:lpstr>2_WPS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金俊儒</cp:lastModifiedBy>
  <cp:revision>100</cp:revision>
  <dcterms:created xsi:type="dcterms:W3CDTF">2024-05-24T19:44:15Z</dcterms:created>
  <dcterms:modified xsi:type="dcterms:W3CDTF">2024-05-24T19:44:15Z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2052-6.5.2.8766</vt:lpwstr>
  </property>
  <property fmtid="{D5CDD505-2E9C-101B-9397-08002B2CF9AE}" pid="3" name="ICV">
    <vt:lpwstr>657DFDDA32B62CA00808AA654CAF80FF_43</vt:lpwstr>
  </property>
</Properties>
</file>